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Arimo"/>
      <p:regular r:id="rId33"/>
      <p:bold r:id="rId34"/>
      <p:italic r:id="rId35"/>
      <p:boldItalic r:id="rId36"/>
    </p:embeddedFont>
    <p:embeddedFont>
      <p:font typeface="DM Serif Text"/>
      <p:regular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BF37DE-F1D2-4263-BC60-3AF04E502230}">
  <a:tblStyle styleId="{F7BF37DE-F1D2-4263-BC60-3AF04E502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Arim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Arimo-italic.fntdata"/><Relationship Id="rId12" Type="http://schemas.openxmlformats.org/officeDocument/2006/relationships/slide" Target="slides/slide6.xml"/><Relationship Id="rId34" Type="http://schemas.openxmlformats.org/officeDocument/2006/relationships/font" Target="fonts/Arimo-bold.fntdata"/><Relationship Id="rId15" Type="http://schemas.openxmlformats.org/officeDocument/2006/relationships/slide" Target="slides/slide9.xml"/><Relationship Id="rId37" Type="http://schemas.openxmlformats.org/officeDocument/2006/relationships/font" Target="fonts/DMSerifText-regular.fntdata"/><Relationship Id="rId14" Type="http://schemas.openxmlformats.org/officeDocument/2006/relationships/slide" Target="slides/slide8.xml"/><Relationship Id="rId36" Type="http://schemas.openxmlformats.org/officeDocument/2006/relationships/font" Target="fonts/Arim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DMSerifTex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7a5a3f52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7a5a3f52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7a5a3f52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7a5a3f52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7a5a3f5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f7a5a3f5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7a5a3f52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7a5a3f52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7a5a3f52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7a5a3f52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7a5a3f52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f7a5a3f52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7a5a3f5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7a5a3f5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7a5a3f52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7a5a3f52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7a5a3f52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7a5a3f52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7a5a3f52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f7a5a3f52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7a5a3f52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7a5a3f52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7a5a3f52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f7a5a3f52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79c6c9575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f79c6c9575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6ae3bc6ca15c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6ae3bc6ca15c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79c6c957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79c6c957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79c6c957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79c6c957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79c6c9575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f79c6c957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7a5a3f52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7a5a3f52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7a5a3f52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7a5a3f52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7a5a3f5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7a5a3f5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7a5a3f52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7a5a3f52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12438"/>
            <a:ext cx="62511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721563"/>
            <a:ext cx="3856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4608500"/>
            <a:ext cx="9144000" cy="5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800388" y="-8450"/>
            <a:ext cx="13" cy="5152025"/>
            <a:chOff x="8800388" y="-8450"/>
            <a:chExt cx="13" cy="5152025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8800400" y="-8450"/>
              <a:ext cx="0" cy="4616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800388" y="4608975"/>
              <a:ext cx="0" cy="53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320975" y="4733475"/>
            <a:ext cx="394125" cy="271800"/>
            <a:chOff x="215225" y="4734875"/>
            <a:chExt cx="394125" cy="271800"/>
          </a:xfrm>
        </p:grpSpPr>
        <p:sp>
          <p:nvSpPr>
            <p:cNvPr id="17" name="Google Shape;17;p2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/>
          <p:nvPr/>
        </p:nvSpPr>
        <p:spPr>
          <a:xfrm>
            <a:off x="0" y="0"/>
            <a:ext cx="9144000" cy="398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 rot="5400000">
            <a:off x="145975" y="1971996"/>
            <a:ext cx="394125" cy="271800"/>
            <a:chOff x="215225" y="4734875"/>
            <a:chExt cx="394125" cy="271800"/>
          </a:xfrm>
        </p:grpSpPr>
        <p:sp>
          <p:nvSpPr>
            <p:cNvPr id="113" name="Google Shape;113;p11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8800350" y="-25"/>
            <a:ext cx="600" cy="5152225"/>
            <a:chOff x="8803725" y="-25"/>
            <a:chExt cx="600" cy="5152225"/>
          </a:xfrm>
        </p:grpSpPr>
        <p:cxnSp>
          <p:nvCxnSpPr>
            <p:cNvPr id="116" name="Google Shape;116;p11"/>
            <p:cNvCxnSpPr/>
            <p:nvPr/>
          </p:nvCxnSpPr>
          <p:spPr>
            <a:xfrm rot="10800000">
              <a:off x="8803725" y="3979800"/>
              <a:ext cx="600" cy="117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1"/>
            <p:cNvCxnSpPr/>
            <p:nvPr/>
          </p:nvCxnSpPr>
          <p:spPr>
            <a:xfrm rot="10800000">
              <a:off x="8804325" y="-25"/>
              <a:ext cx="0" cy="3978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" name="Google Shape;118;p11"/>
          <p:cNvSpPr txBox="1"/>
          <p:nvPr>
            <p:ph hasCustomPrompt="1" type="title"/>
          </p:nvPr>
        </p:nvSpPr>
        <p:spPr>
          <a:xfrm>
            <a:off x="1660950" y="1484200"/>
            <a:ext cx="58221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>
            <a:off x="1660950" y="2731600"/>
            <a:ext cx="582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177952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720000" y="32128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3419275" y="177952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3419275" y="32128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6118550" y="177952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hasCustomPrompt="1" idx="7" type="title"/>
          </p:nvPr>
        </p:nvSpPr>
        <p:spPr>
          <a:xfrm>
            <a:off x="6118550" y="32128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720000" y="22271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3419275" y="22271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6118550" y="22271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720000" y="3660450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3419275" y="3660450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5" type="subTitle"/>
          </p:nvPr>
        </p:nvSpPr>
        <p:spPr>
          <a:xfrm>
            <a:off x="6118550" y="3660450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3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138" name="Google Shape;138;p13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3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141" name="Google Shape;141;p13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3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/>
          <p:nvPr/>
        </p:nvSpPr>
        <p:spPr>
          <a:xfrm>
            <a:off x="0" y="2395100"/>
            <a:ext cx="9144000" cy="27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4"/>
          <p:cNvGrpSpPr/>
          <p:nvPr/>
        </p:nvGrpSpPr>
        <p:grpSpPr>
          <a:xfrm>
            <a:off x="4374938" y="4739233"/>
            <a:ext cx="394125" cy="271800"/>
            <a:chOff x="215225" y="4734875"/>
            <a:chExt cx="394125" cy="271800"/>
          </a:xfrm>
        </p:grpSpPr>
        <p:sp>
          <p:nvSpPr>
            <p:cNvPr id="148" name="Google Shape;148;p14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342700" y="-50"/>
            <a:ext cx="0" cy="5152250"/>
            <a:chOff x="8804325" y="-50"/>
            <a:chExt cx="0" cy="5152250"/>
          </a:xfrm>
        </p:grpSpPr>
        <p:cxnSp>
          <p:nvCxnSpPr>
            <p:cNvPr id="151" name="Google Shape;151;p14"/>
            <p:cNvCxnSpPr/>
            <p:nvPr/>
          </p:nvCxnSpPr>
          <p:spPr>
            <a:xfrm rot="10800000">
              <a:off x="8804325" y="2399100"/>
              <a:ext cx="0" cy="2753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4"/>
            <p:cNvCxnSpPr/>
            <p:nvPr/>
          </p:nvCxnSpPr>
          <p:spPr>
            <a:xfrm rot="10800000">
              <a:off x="8804325" y="-50"/>
              <a:ext cx="0" cy="2405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3" name="Google Shape;153;p14"/>
          <p:cNvCxnSpPr/>
          <p:nvPr/>
        </p:nvCxnSpPr>
        <p:spPr>
          <a:xfrm>
            <a:off x="-286075" y="534000"/>
            <a:ext cx="989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4"/>
          <p:cNvSpPr txBox="1"/>
          <p:nvPr>
            <p:ph hasCustomPrompt="1" type="title"/>
          </p:nvPr>
        </p:nvSpPr>
        <p:spPr>
          <a:xfrm>
            <a:off x="798388" y="27483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>
            <a:off x="798388" y="3507297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hasCustomPrompt="1" idx="2" type="title"/>
          </p:nvPr>
        </p:nvSpPr>
        <p:spPr>
          <a:xfrm>
            <a:off x="2825700" y="103738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4"/>
          <p:cNvSpPr txBox="1"/>
          <p:nvPr>
            <p:ph idx="3" type="subTitle"/>
          </p:nvPr>
        </p:nvSpPr>
        <p:spPr>
          <a:xfrm>
            <a:off x="2825700" y="1796301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hasCustomPrompt="1" idx="4" type="title"/>
          </p:nvPr>
        </p:nvSpPr>
        <p:spPr>
          <a:xfrm>
            <a:off x="4853013" y="27483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4"/>
          <p:cNvSpPr txBox="1"/>
          <p:nvPr>
            <p:ph idx="5" type="subTitle"/>
          </p:nvPr>
        </p:nvSpPr>
        <p:spPr>
          <a:xfrm>
            <a:off x="4853013" y="3507297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>
            <p:ph type="title"/>
          </p:nvPr>
        </p:nvSpPr>
        <p:spPr>
          <a:xfrm>
            <a:off x="720000" y="823225"/>
            <a:ext cx="3123900" cy="6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" type="subTitle"/>
          </p:nvPr>
        </p:nvSpPr>
        <p:spPr>
          <a:xfrm>
            <a:off x="720000" y="1491175"/>
            <a:ext cx="31239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5"/>
          <p:cNvSpPr/>
          <p:nvPr>
            <p:ph idx="2" type="pic"/>
          </p:nvPr>
        </p:nvSpPr>
        <p:spPr>
          <a:xfrm>
            <a:off x="6212050" y="535000"/>
            <a:ext cx="2216700" cy="410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5"/>
          <p:cNvSpPr/>
          <p:nvPr>
            <p:ph idx="3" type="pic"/>
          </p:nvPr>
        </p:nvSpPr>
        <p:spPr>
          <a:xfrm>
            <a:off x="715100" y="2701800"/>
            <a:ext cx="2541000" cy="193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"/>
          <p:cNvSpPr/>
          <p:nvPr>
            <p:ph idx="4" type="pic"/>
          </p:nvPr>
        </p:nvSpPr>
        <p:spPr>
          <a:xfrm>
            <a:off x="3346050" y="2701775"/>
            <a:ext cx="2776200" cy="193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5"/>
          <p:cNvSpPr/>
          <p:nvPr>
            <p:ph idx="5" type="pic"/>
          </p:nvPr>
        </p:nvSpPr>
        <p:spPr>
          <a:xfrm>
            <a:off x="4386900" y="535000"/>
            <a:ext cx="1735200" cy="20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5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5"/>
          <p:cNvGrpSpPr/>
          <p:nvPr/>
        </p:nvGrpSpPr>
        <p:grpSpPr>
          <a:xfrm>
            <a:off x="4374800" y="123825"/>
            <a:ext cx="394125" cy="271800"/>
            <a:chOff x="215225" y="4734875"/>
            <a:chExt cx="394125" cy="271800"/>
          </a:xfrm>
        </p:grpSpPr>
        <p:sp>
          <p:nvSpPr>
            <p:cNvPr id="170" name="Google Shape;170;p15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15"/>
          <p:cNvGrpSpPr/>
          <p:nvPr/>
        </p:nvGrpSpPr>
        <p:grpSpPr>
          <a:xfrm>
            <a:off x="0" y="-11550"/>
            <a:ext cx="9151800" cy="5156975"/>
            <a:chOff x="0" y="-11550"/>
            <a:chExt cx="9151800" cy="5156975"/>
          </a:xfrm>
        </p:grpSpPr>
        <p:cxnSp>
          <p:nvCxnSpPr>
            <p:cNvPr id="173" name="Google Shape;173;p15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4" name="Google Shape;174;p15"/>
            <p:cNvGrpSpPr/>
            <p:nvPr/>
          </p:nvGrpSpPr>
          <p:grpSpPr>
            <a:xfrm>
              <a:off x="343300" y="-11550"/>
              <a:ext cx="0" cy="5156975"/>
              <a:chOff x="343300" y="-11550"/>
              <a:chExt cx="0" cy="5156975"/>
            </a:xfrm>
          </p:grpSpPr>
          <p:cxnSp>
            <p:nvCxnSpPr>
              <p:cNvPr id="175" name="Google Shape;175;p15"/>
              <p:cNvCxnSpPr/>
              <p:nvPr/>
            </p:nvCxnSpPr>
            <p:spPr>
              <a:xfrm rot="10800000">
                <a:off x="343300" y="533225"/>
                <a:ext cx="0" cy="461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15"/>
              <p:cNvCxnSpPr/>
              <p:nvPr/>
            </p:nvCxnSpPr>
            <p:spPr>
              <a:xfrm rot="10800000">
                <a:off x="343300" y="-11550"/>
                <a:ext cx="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 txBox="1"/>
          <p:nvPr>
            <p:ph type="title"/>
          </p:nvPr>
        </p:nvSpPr>
        <p:spPr>
          <a:xfrm>
            <a:off x="887950" y="1339775"/>
            <a:ext cx="3309900" cy="10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idx="1" type="subTitle"/>
          </p:nvPr>
        </p:nvSpPr>
        <p:spPr>
          <a:xfrm>
            <a:off x="887950" y="2799325"/>
            <a:ext cx="33099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16"/>
          <p:cNvSpPr/>
          <p:nvPr>
            <p:ph idx="2" type="pic"/>
          </p:nvPr>
        </p:nvSpPr>
        <p:spPr>
          <a:xfrm>
            <a:off x="5005812" y="820425"/>
            <a:ext cx="3250200" cy="350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6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343050" y="-14925"/>
            <a:ext cx="0" cy="5158500"/>
            <a:chOff x="343050" y="-14925"/>
            <a:chExt cx="0" cy="5158500"/>
          </a:xfrm>
        </p:grpSpPr>
        <p:cxnSp>
          <p:nvCxnSpPr>
            <p:cNvPr id="184" name="Google Shape;184;p16"/>
            <p:cNvCxnSpPr/>
            <p:nvPr/>
          </p:nvCxnSpPr>
          <p:spPr>
            <a:xfrm rot="10800000">
              <a:off x="343050" y="533475"/>
              <a:ext cx="0" cy="4610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6"/>
            <p:cNvCxnSpPr/>
            <p:nvPr/>
          </p:nvCxnSpPr>
          <p:spPr>
            <a:xfrm rot="10800000">
              <a:off x="343050" y="-14925"/>
              <a:ext cx="0" cy="549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6" name="Google Shape;186;p16"/>
          <p:cNvGrpSpPr/>
          <p:nvPr/>
        </p:nvGrpSpPr>
        <p:grpSpPr>
          <a:xfrm>
            <a:off x="8603888" y="123825"/>
            <a:ext cx="394125" cy="271800"/>
            <a:chOff x="215225" y="4734875"/>
            <a:chExt cx="394125" cy="271800"/>
          </a:xfrm>
        </p:grpSpPr>
        <p:sp>
          <p:nvSpPr>
            <p:cNvPr id="187" name="Google Shape;187;p16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720000" y="1152475"/>
            <a:ext cx="77040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17"/>
          <p:cNvSpPr/>
          <p:nvPr/>
        </p:nvSpPr>
        <p:spPr>
          <a:xfrm flipH="1">
            <a:off x="1926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162316" y="595490"/>
            <a:ext cx="394125" cy="271746"/>
            <a:chOff x="215225" y="4734875"/>
            <a:chExt cx="394125" cy="271800"/>
          </a:xfrm>
        </p:grpSpPr>
        <p:sp>
          <p:nvSpPr>
            <p:cNvPr id="195" name="Google Shape;195;p17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973" y="-8375"/>
            <a:ext cx="9143739" cy="5152800"/>
            <a:chOff x="973" y="-8375"/>
            <a:chExt cx="9143739" cy="5152800"/>
          </a:xfrm>
        </p:grpSpPr>
        <p:cxnSp>
          <p:nvCxnSpPr>
            <p:cNvPr id="198" name="Google Shape;198;p17"/>
            <p:cNvCxnSpPr/>
            <p:nvPr/>
          </p:nvCxnSpPr>
          <p:spPr>
            <a:xfrm rot="10800000">
              <a:off x="700912" y="4890750"/>
              <a:ext cx="844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7"/>
            <p:cNvCxnSpPr/>
            <p:nvPr/>
          </p:nvCxnSpPr>
          <p:spPr>
            <a:xfrm rot="10800000">
              <a:off x="973" y="4890750"/>
              <a:ext cx="71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7"/>
            <p:cNvCxnSpPr/>
            <p:nvPr/>
          </p:nvCxnSpPr>
          <p:spPr>
            <a:xfrm rot="10800000">
              <a:off x="8800950" y="-8375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1" type="subTitle"/>
          </p:nvPr>
        </p:nvSpPr>
        <p:spPr>
          <a:xfrm>
            <a:off x="715100" y="1137550"/>
            <a:ext cx="77040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2" type="subTitle"/>
          </p:nvPr>
        </p:nvSpPr>
        <p:spPr>
          <a:xfrm>
            <a:off x="715100" y="2135050"/>
            <a:ext cx="77040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3" type="subTitle"/>
          </p:nvPr>
        </p:nvSpPr>
        <p:spPr>
          <a:xfrm>
            <a:off x="715100" y="3611160"/>
            <a:ext cx="77040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18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209" name="Google Shape;209;p18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8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212" name="Google Shape;212;p18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18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8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idx="1" type="subTitle"/>
          </p:nvPr>
        </p:nvSpPr>
        <p:spPr>
          <a:xfrm>
            <a:off x="824075" y="2421750"/>
            <a:ext cx="2243400" cy="17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2" type="subTitle"/>
          </p:nvPr>
        </p:nvSpPr>
        <p:spPr>
          <a:xfrm>
            <a:off x="3450365" y="2421750"/>
            <a:ext cx="2243400" cy="17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3" type="subTitle"/>
          </p:nvPr>
        </p:nvSpPr>
        <p:spPr>
          <a:xfrm>
            <a:off x="6076661" y="2421750"/>
            <a:ext cx="2243400" cy="17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4" type="subTitle"/>
          </p:nvPr>
        </p:nvSpPr>
        <p:spPr>
          <a:xfrm>
            <a:off x="824075" y="1806675"/>
            <a:ext cx="2243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5" type="subTitle"/>
          </p:nvPr>
        </p:nvSpPr>
        <p:spPr>
          <a:xfrm>
            <a:off x="3450368" y="1806676"/>
            <a:ext cx="2243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6" type="subTitle"/>
          </p:nvPr>
        </p:nvSpPr>
        <p:spPr>
          <a:xfrm>
            <a:off x="6076661" y="1806675"/>
            <a:ext cx="2243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p19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374800" y="123825"/>
            <a:ext cx="394125" cy="271800"/>
            <a:chOff x="215225" y="4734875"/>
            <a:chExt cx="394125" cy="271800"/>
          </a:xfrm>
        </p:grpSpPr>
        <p:sp>
          <p:nvSpPr>
            <p:cNvPr id="226" name="Google Shape;226;p19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0" y="-11550"/>
            <a:ext cx="9151800" cy="5156975"/>
            <a:chOff x="0" y="-11550"/>
            <a:chExt cx="9151800" cy="5156975"/>
          </a:xfrm>
        </p:grpSpPr>
        <p:cxnSp>
          <p:nvCxnSpPr>
            <p:cNvPr id="229" name="Google Shape;229;p19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0" name="Google Shape;230;p19"/>
            <p:cNvGrpSpPr/>
            <p:nvPr/>
          </p:nvGrpSpPr>
          <p:grpSpPr>
            <a:xfrm>
              <a:off x="343300" y="-11550"/>
              <a:ext cx="0" cy="5156975"/>
              <a:chOff x="343300" y="-11550"/>
              <a:chExt cx="0" cy="5156975"/>
            </a:xfrm>
          </p:grpSpPr>
          <p:cxnSp>
            <p:nvCxnSpPr>
              <p:cNvPr id="231" name="Google Shape;231;p19"/>
              <p:cNvCxnSpPr/>
              <p:nvPr/>
            </p:nvCxnSpPr>
            <p:spPr>
              <a:xfrm rot="10800000">
                <a:off x="343300" y="533225"/>
                <a:ext cx="0" cy="461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19"/>
              <p:cNvCxnSpPr/>
              <p:nvPr/>
            </p:nvCxnSpPr>
            <p:spPr>
              <a:xfrm rot="10800000">
                <a:off x="343300" y="-11550"/>
                <a:ext cx="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1163725" y="123027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2" type="subTitle"/>
          </p:nvPr>
        </p:nvSpPr>
        <p:spPr>
          <a:xfrm>
            <a:off x="1163726" y="17561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3" type="subTitle"/>
          </p:nvPr>
        </p:nvSpPr>
        <p:spPr>
          <a:xfrm>
            <a:off x="5013252" y="17561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4" type="subTitle"/>
          </p:nvPr>
        </p:nvSpPr>
        <p:spPr>
          <a:xfrm>
            <a:off x="1163726" y="35045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5" type="subTitle"/>
          </p:nvPr>
        </p:nvSpPr>
        <p:spPr>
          <a:xfrm>
            <a:off x="5013252" y="35045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6" type="subTitle"/>
          </p:nvPr>
        </p:nvSpPr>
        <p:spPr>
          <a:xfrm>
            <a:off x="1163725" y="2978600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7" type="subTitle"/>
          </p:nvPr>
        </p:nvSpPr>
        <p:spPr>
          <a:xfrm>
            <a:off x="5013250" y="123027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8" type="subTitle"/>
          </p:nvPr>
        </p:nvSpPr>
        <p:spPr>
          <a:xfrm>
            <a:off x="5013250" y="2978600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" name="Google Shape;244;p20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 rot="5400000">
            <a:off x="8589425" y="202025"/>
            <a:ext cx="394125" cy="271800"/>
            <a:chOff x="215225" y="4734875"/>
            <a:chExt cx="394125" cy="271800"/>
          </a:xfrm>
        </p:grpSpPr>
        <p:sp>
          <p:nvSpPr>
            <p:cNvPr id="246" name="Google Shape;246;p20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0"/>
          <p:cNvGrpSpPr/>
          <p:nvPr/>
        </p:nvGrpSpPr>
        <p:grpSpPr>
          <a:xfrm>
            <a:off x="0" y="-8275"/>
            <a:ext cx="9201825" cy="5153700"/>
            <a:chOff x="0" y="-8275"/>
            <a:chExt cx="9201825" cy="5153700"/>
          </a:xfrm>
        </p:grpSpPr>
        <p:grpSp>
          <p:nvGrpSpPr>
            <p:cNvPr id="249" name="Google Shape;249;p20"/>
            <p:cNvGrpSpPr/>
            <p:nvPr/>
          </p:nvGrpSpPr>
          <p:grpSpPr>
            <a:xfrm>
              <a:off x="0" y="4897525"/>
              <a:ext cx="9201825" cy="0"/>
              <a:chOff x="0" y="4897525"/>
              <a:chExt cx="9201825" cy="0"/>
            </a:xfrm>
          </p:grpSpPr>
          <p:cxnSp>
            <p:nvCxnSpPr>
              <p:cNvPr id="250" name="Google Shape;250;p20"/>
              <p:cNvCxnSpPr/>
              <p:nvPr/>
            </p:nvCxnSpPr>
            <p:spPr>
              <a:xfrm>
                <a:off x="0" y="4897525"/>
                <a:ext cx="844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20"/>
              <p:cNvCxnSpPr/>
              <p:nvPr/>
            </p:nvCxnSpPr>
            <p:spPr>
              <a:xfrm>
                <a:off x="8428125" y="4897525"/>
                <a:ext cx="77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52" name="Google Shape;252;p20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1478750"/>
            <a:ext cx="9144000" cy="36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320975" y="4739233"/>
            <a:ext cx="394125" cy="271800"/>
            <a:chOff x="215225" y="4734875"/>
            <a:chExt cx="394125" cy="271800"/>
          </a:xfrm>
        </p:grpSpPr>
        <p:sp>
          <p:nvSpPr>
            <p:cNvPr id="23" name="Google Shape;23;p3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8800950" y="-75"/>
            <a:ext cx="0" cy="5152275"/>
            <a:chOff x="8804325" y="-75"/>
            <a:chExt cx="0" cy="5152275"/>
          </a:xfrm>
        </p:grpSpPr>
        <p:cxnSp>
          <p:nvCxnSpPr>
            <p:cNvPr id="26" name="Google Shape;26;p3"/>
            <p:cNvCxnSpPr/>
            <p:nvPr/>
          </p:nvCxnSpPr>
          <p:spPr>
            <a:xfrm rot="10800000">
              <a:off x="8804325" y="1477500"/>
              <a:ext cx="0" cy="367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 rot="10800000">
              <a:off x="8804325" y="-75"/>
              <a:ext cx="0" cy="147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4485400" y="1809175"/>
            <a:ext cx="39435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715100" y="535000"/>
            <a:ext cx="1117500" cy="94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idx="1" type="subTitle"/>
          </p:nvPr>
        </p:nvSpPr>
        <p:spPr>
          <a:xfrm>
            <a:off x="720000" y="175618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2" type="subTitle"/>
          </p:nvPr>
        </p:nvSpPr>
        <p:spPr>
          <a:xfrm>
            <a:off x="3579000" y="175618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21"/>
          <p:cNvSpPr txBox="1"/>
          <p:nvPr>
            <p:ph idx="3" type="subTitle"/>
          </p:nvPr>
        </p:nvSpPr>
        <p:spPr>
          <a:xfrm>
            <a:off x="720000" y="3504500"/>
            <a:ext cx="1993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4" type="subTitle"/>
          </p:nvPr>
        </p:nvSpPr>
        <p:spPr>
          <a:xfrm>
            <a:off x="3579000" y="3504500"/>
            <a:ext cx="19782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21"/>
          <p:cNvSpPr txBox="1"/>
          <p:nvPr>
            <p:ph idx="5" type="subTitle"/>
          </p:nvPr>
        </p:nvSpPr>
        <p:spPr>
          <a:xfrm>
            <a:off x="6437997" y="175618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21"/>
          <p:cNvSpPr txBox="1"/>
          <p:nvPr>
            <p:ph idx="6" type="subTitle"/>
          </p:nvPr>
        </p:nvSpPr>
        <p:spPr>
          <a:xfrm>
            <a:off x="6438000" y="35045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2" name="Google Shape;262;p21"/>
          <p:cNvSpPr txBox="1"/>
          <p:nvPr>
            <p:ph idx="7" type="subTitle"/>
          </p:nvPr>
        </p:nvSpPr>
        <p:spPr>
          <a:xfrm>
            <a:off x="723900" y="1230275"/>
            <a:ext cx="1986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3" name="Google Shape;263;p21"/>
          <p:cNvSpPr txBox="1"/>
          <p:nvPr>
            <p:ph idx="8" type="subTitle"/>
          </p:nvPr>
        </p:nvSpPr>
        <p:spPr>
          <a:xfrm>
            <a:off x="3582900" y="1230275"/>
            <a:ext cx="1986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4" name="Google Shape;264;p21"/>
          <p:cNvSpPr txBox="1"/>
          <p:nvPr>
            <p:ph idx="9" type="subTitle"/>
          </p:nvPr>
        </p:nvSpPr>
        <p:spPr>
          <a:xfrm>
            <a:off x="6441900" y="1230275"/>
            <a:ext cx="1986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3" type="subTitle"/>
          </p:nvPr>
        </p:nvSpPr>
        <p:spPr>
          <a:xfrm>
            <a:off x="723900" y="2978600"/>
            <a:ext cx="1986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6" name="Google Shape;266;p21"/>
          <p:cNvSpPr txBox="1"/>
          <p:nvPr>
            <p:ph idx="14" type="subTitle"/>
          </p:nvPr>
        </p:nvSpPr>
        <p:spPr>
          <a:xfrm>
            <a:off x="3582900" y="2978600"/>
            <a:ext cx="1986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15" type="subTitle"/>
          </p:nvPr>
        </p:nvSpPr>
        <p:spPr>
          <a:xfrm>
            <a:off x="6441900" y="2978600"/>
            <a:ext cx="1986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8" name="Google Shape;268;p21"/>
          <p:cNvSpPr/>
          <p:nvPr/>
        </p:nvSpPr>
        <p:spPr>
          <a:xfrm>
            <a:off x="0" y="4608500"/>
            <a:ext cx="9144000" cy="5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1"/>
          <p:cNvGrpSpPr/>
          <p:nvPr/>
        </p:nvGrpSpPr>
        <p:grpSpPr>
          <a:xfrm>
            <a:off x="4374925" y="4740200"/>
            <a:ext cx="394125" cy="271800"/>
            <a:chOff x="215225" y="4734875"/>
            <a:chExt cx="394125" cy="271800"/>
          </a:xfrm>
        </p:grpSpPr>
        <p:sp>
          <p:nvSpPr>
            <p:cNvPr id="270" name="Google Shape;270;p21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1"/>
          <p:cNvGrpSpPr/>
          <p:nvPr/>
        </p:nvGrpSpPr>
        <p:grpSpPr>
          <a:xfrm>
            <a:off x="-6303" y="-673"/>
            <a:ext cx="9170700" cy="5161600"/>
            <a:chOff x="-6303" y="-673"/>
            <a:chExt cx="9170700" cy="5161600"/>
          </a:xfrm>
        </p:grpSpPr>
        <p:grpSp>
          <p:nvGrpSpPr>
            <p:cNvPr id="273" name="Google Shape;273;p21"/>
            <p:cNvGrpSpPr/>
            <p:nvPr/>
          </p:nvGrpSpPr>
          <p:grpSpPr>
            <a:xfrm>
              <a:off x="8800938" y="-673"/>
              <a:ext cx="13" cy="5161600"/>
              <a:chOff x="8800938" y="-18025"/>
              <a:chExt cx="13" cy="5161600"/>
            </a:xfrm>
          </p:grpSpPr>
          <p:cxnSp>
            <p:nvCxnSpPr>
              <p:cNvPr id="274" name="Google Shape;274;p21"/>
              <p:cNvCxnSpPr/>
              <p:nvPr/>
            </p:nvCxnSpPr>
            <p:spPr>
              <a:xfrm rot="10800000">
                <a:off x="8800950" y="-18025"/>
                <a:ext cx="0" cy="461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" name="Google Shape;275;p21"/>
              <p:cNvCxnSpPr/>
              <p:nvPr/>
            </p:nvCxnSpPr>
            <p:spPr>
              <a:xfrm rot="10800000">
                <a:off x="8800938" y="4590975"/>
                <a:ext cx="0" cy="55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76" name="Google Shape;276;p21"/>
            <p:cNvCxnSpPr/>
            <p:nvPr/>
          </p:nvCxnSpPr>
          <p:spPr>
            <a:xfrm>
              <a:off x="-6303" y="251525"/>
              <a:ext cx="917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22"/>
          <p:cNvSpPr/>
          <p:nvPr/>
        </p:nvSpPr>
        <p:spPr>
          <a:xfrm>
            <a:off x="0" y="4608500"/>
            <a:ext cx="9144000" cy="5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2"/>
          <p:cNvGrpSpPr/>
          <p:nvPr/>
        </p:nvGrpSpPr>
        <p:grpSpPr>
          <a:xfrm>
            <a:off x="4374925" y="4740200"/>
            <a:ext cx="394125" cy="271800"/>
            <a:chOff x="215225" y="4734875"/>
            <a:chExt cx="394125" cy="271800"/>
          </a:xfrm>
        </p:grpSpPr>
        <p:sp>
          <p:nvSpPr>
            <p:cNvPr id="282" name="Google Shape;282;p22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22"/>
          <p:cNvGrpSpPr/>
          <p:nvPr/>
        </p:nvGrpSpPr>
        <p:grpSpPr>
          <a:xfrm>
            <a:off x="-6303" y="-673"/>
            <a:ext cx="9170700" cy="5161600"/>
            <a:chOff x="-6303" y="-673"/>
            <a:chExt cx="9170700" cy="5161600"/>
          </a:xfrm>
        </p:grpSpPr>
        <p:grpSp>
          <p:nvGrpSpPr>
            <p:cNvPr id="285" name="Google Shape;285;p22"/>
            <p:cNvGrpSpPr/>
            <p:nvPr/>
          </p:nvGrpSpPr>
          <p:grpSpPr>
            <a:xfrm>
              <a:off x="8800938" y="-673"/>
              <a:ext cx="13" cy="5161600"/>
              <a:chOff x="8800938" y="-18025"/>
              <a:chExt cx="13" cy="5161600"/>
            </a:xfrm>
          </p:grpSpPr>
          <p:cxnSp>
            <p:nvCxnSpPr>
              <p:cNvPr id="286" name="Google Shape;286;p22"/>
              <p:cNvCxnSpPr/>
              <p:nvPr/>
            </p:nvCxnSpPr>
            <p:spPr>
              <a:xfrm rot="10800000">
                <a:off x="8800950" y="-18025"/>
                <a:ext cx="0" cy="461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22"/>
              <p:cNvCxnSpPr/>
              <p:nvPr/>
            </p:nvCxnSpPr>
            <p:spPr>
              <a:xfrm rot="10800000">
                <a:off x="8800938" y="4590975"/>
                <a:ext cx="0" cy="55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88" name="Google Shape;288;p22"/>
            <p:cNvCxnSpPr/>
            <p:nvPr/>
          </p:nvCxnSpPr>
          <p:spPr>
            <a:xfrm>
              <a:off x="-6303" y="251525"/>
              <a:ext cx="917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23"/>
          <p:cNvSpPr/>
          <p:nvPr/>
        </p:nvSpPr>
        <p:spPr>
          <a:xfrm flipH="1">
            <a:off x="1926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 flipH="1" rot="-5400000">
            <a:off x="162316" y="2435865"/>
            <a:ext cx="394125" cy="271746"/>
            <a:chOff x="215225" y="4734875"/>
            <a:chExt cx="394125" cy="271800"/>
          </a:xfrm>
        </p:grpSpPr>
        <p:sp>
          <p:nvSpPr>
            <p:cNvPr id="294" name="Google Shape;294;p23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973" y="-8375"/>
            <a:ext cx="9143739" cy="5152800"/>
            <a:chOff x="973" y="-8375"/>
            <a:chExt cx="9143739" cy="5152800"/>
          </a:xfrm>
        </p:grpSpPr>
        <p:cxnSp>
          <p:nvCxnSpPr>
            <p:cNvPr id="297" name="Google Shape;297;p23"/>
            <p:cNvCxnSpPr/>
            <p:nvPr/>
          </p:nvCxnSpPr>
          <p:spPr>
            <a:xfrm rot="10800000">
              <a:off x="700912" y="4890750"/>
              <a:ext cx="844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3"/>
            <p:cNvCxnSpPr/>
            <p:nvPr/>
          </p:nvCxnSpPr>
          <p:spPr>
            <a:xfrm rot="10800000">
              <a:off x="973" y="4890750"/>
              <a:ext cx="71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3"/>
            <p:cNvCxnSpPr/>
            <p:nvPr/>
          </p:nvCxnSpPr>
          <p:spPr>
            <a:xfrm rot="10800000">
              <a:off x="8800950" y="-8375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>
            <a:off x="0" y="0"/>
            <a:ext cx="4153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-44825" y="535513"/>
            <a:ext cx="9247000" cy="13"/>
            <a:chOff x="-44825" y="535513"/>
            <a:chExt cx="9247000" cy="13"/>
          </a:xfrm>
        </p:grpSpPr>
        <p:cxnSp>
          <p:nvCxnSpPr>
            <p:cNvPr id="304" name="Google Shape;304;p24"/>
            <p:cNvCxnSpPr/>
            <p:nvPr/>
          </p:nvCxnSpPr>
          <p:spPr>
            <a:xfrm>
              <a:off x="-44825" y="535513"/>
              <a:ext cx="4198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4"/>
            <p:cNvCxnSpPr/>
            <p:nvPr/>
          </p:nvCxnSpPr>
          <p:spPr>
            <a:xfrm>
              <a:off x="4153775" y="535525"/>
              <a:ext cx="504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6" name="Google Shape;306;p24"/>
          <p:cNvSpPr txBox="1"/>
          <p:nvPr>
            <p:ph type="ctrTitle"/>
          </p:nvPr>
        </p:nvSpPr>
        <p:spPr>
          <a:xfrm>
            <a:off x="4915200" y="862150"/>
            <a:ext cx="3513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4915275" y="1820675"/>
            <a:ext cx="35136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8" name="Google Shape;308;p24"/>
          <p:cNvSpPr txBox="1"/>
          <p:nvPr/>
        </p:nvSpPr>
        <p:spPr>
          <a:xfrm>
            <a:off x="4915263" y="3329950"/>
            <a:ext cx="35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b="1"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includes icons by </a:t>
            </a:r>
            <a:r>
              <a:rPr b="1"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5"/>
          <p:cNvGrpSpPr/>
          <p:nvPr/>
        </p:nvGrpSpPr>
        <p:grpSpPr>
          <a:xfrm>
            <a:off x="0" y="-14925"/>
            <a:ext cx="9151800" cy="5158500"/>
            <a:chOff x="0" y="-14925"/>
            <a:chExt cx="9151800" cy="5158500"/>
          </a:xfrm>
        </p:grpSpPr>
        <p:cxnSp>
          <p:nvCxnSpPr>
            <p:cNvPr id="313" name="Google Shape;313;p25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5"/>
            <p:cNvCxnSpPr/>
            <p:nvPr/>
          </p:nvCxnSpPr>
          <p:spPr>
            <a:xfrm rot="10800000">
              <a:off x="343050" y="533475"/>
              <a:ext cx="0" cy="4610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5"/>
            <p:cNvCxnSpPr/>
            <p:nvPr/>
          </p:nvCxnSpPr>
          <p:spPr>
            <a:xfrm rot="10800000">
              <a:off x="343050" y="-14925"/>
              <a:ext cx="0" cy="549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6" name="Google Shape;316;p25"/>
          <p:cNvGrpSpPr/>
          <p:nvPr/>
        </p:nvGrpSpPr>
        <p:grpSpPr>
          <a:xfrm>
            <a:off x="8603888" y="123825"/>
            <a:ext cx="394125" cy="271800"/>
            <a:chOff x="215225" y="4734875"/>
            <a:chExt cx="394125" cy="271800"/>
          </a:xfrm>
        </p:grpSpPr>
        <p:sp>
          <p:nvSpPr>
            <p:cNvPr id="317" name="Google Shape;317;p25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6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323" name="Google Shape;323;p26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6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36" name="Google Shape;36;p4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 flipH="1">
            <a:off x="1926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 rot="-5400000">
            <a:off x="162316" y="2435865"/>
            <a:ext cx="394125" cy="271746"/>
            <a:chOff x="215225" y="4734875"/>
            <a:chExt cx="394125" cy="271800"/>
          </a:xfrm>
        </p:grpSpPr>
        <p:sp>
          <p:nvSpPr>
            <p:cNvPr id="46" name="Google Shape;46;p5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973" y="-8375"/>
            <a:ext cx="9143739" cy="5152800"/>
            <a:chOff x="973" y="-8375"/>
            <a:chExt cx="9143739" cy="5152800"/>
          </a:xfrm>
        </p:grpSpPr>
        <p:cxnSp>
          <p:nvCxnSpPr>
            <p:cNvPr id="49" name="Google Shape;49;p5"/>
            <p:cNvCxnSpPr/>
            <p:nvPr/>
          </p:nvCxnSpPr>
          <p:spPr>
            <a:xfrm rot="10800000">
              <a:off x="700912" y="4890750"/>
              <a:ext cx="844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10800000">
              <a:off x="973" y="4890750"/>
              <a:ext cx="71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10800000">
              <a:off x="8800950" y="-8375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4923250" y="2421751"/>
            <a:ext cx="25056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subTitle"/>
          </p:nvPr>
        </p:nvSpPr>
        <p:spPr>
          <a:xfrm>
            <a:off x="1715375" y="2421750"/>
            <a:ext cx="25056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3" type="subTitle"/>
          </p:nvPr>
        </p:nvSpPr>
        <p:spPr>
          <a:xfrm>
            <a:off x="1715375" y="17718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4" type="subTitle"/>
          </p:nvPr>
        </p:nvSpPr>
        <p:spPr>
          <a:xfrm>
            <a:off x="4923250" y="177190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0" y="-14925"/>
            <a:ext cx="9151800" cy="5158500"/>
            <a:chOff x="0" y="-14925"/>
            <a:chExt cx="9151800" cy="5158500"/>
          </a:xfrm>
        </p:grpSpPr>
        <p:cxnSp>
          <p:nvCxnSpPr>
            <p:cNvPr id="61" name="Google Shape;61;p6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6"/>
            <p:cNvCxnSpPr/>
            <p:nvPr/>
          </p:nvCxnSpPr>
          <p:spPr>
            <a:xfrm rot="10800000">
              <a:off x="343050" y="533475"/>
              <a:ext cx="0" cy="4610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6"/>
            <p:cNvCxnSpPr/>
            <p:nvPr/>
          </p:nvCxnSpPr>
          <p:spPr>
            <a:xfrm rot="10800000">
              <a:off x="343050" y="-14925"/>
              <a:ext cx="0" cy="549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" name="Google Shape;64;p6"/>
          <p:cNvGrpSpPr/>
          <p:nvPr/>
        </p:nvGrpSpPr>
        <p:grpSpPr>
          <a:xfrm>
            <a:off x="8603888" y="123825"/>
            <a:ext cx="394125" cy="271800"/>
            <a:chOff x="215225" y="4734875"/>
            <a:chExt cx="394125" cy="271800"/>
          </a:xfrm>
        </p:grpSpPr>
        <p:sp>
          <p:nvSpPr>
            <p:cNvPr id="65" name="Google Shape;65;p6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type="title"/>
          </p:nvPr>
        </p:nvSpPr>
        <p:spPr>
          <a:xfrm>
            <a:off x="720000" y="1042800"/>
            <a:ext cx="3852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720000" y="1615500"/>
            <a:ext cx="3852000" cy="24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2" type="pic"/>
          </p:nvPr>
        </p:nvSpPr>
        <p:spPr>
          <a:xfrm>
            <a:off x="5304925" y="681375"/>
            <a:ext cx="3123900" cy="3780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"/>
          <p:cNvSpPr/>
          <p:nvPr/>
        </p:nvSpPr>
        <p:spPr>
          <a:xfrm>
            <a:off x="0" y="4608500"/>
            <a:ext cx="9144000" cy="5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4374925" y="4740200"/>
            <a:ext cx="394125" cy="271800"/>
            <a:chOff x="215225" y="4734875"/>
            <a:chExt cx="394125" cy="271800"/>
          </a:xfrm>
        </p:grpSpPr>
        <p:sp>
          <p:nvSpPr>
            <p:cNvPr id="75" name="Google Shape;75;p7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7"/>
          <p:cNvGrpSpPr/>
          <p:nvPr/>
        </p:nvGrpSpPr>
        <p:grpSpPr>
          <a:xfrm>
            <a:off x="-6303" y="-673"/>
            <a:ext cx="9170700" cy="5161600"/>
            <a:chOff x="-6303" y="-673"/>
            <a:chExt cx="9170700" cy="516160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8800938" y="-673"/>
              <a:ext cx="13" cy="5161600"/>
              <a:chOff x="8800938" y="-18025"/>
              <a:chExt cx="13" cy="5161600"/>
            </a:xfrm>
          </p:grpSpPr>
          <p:cxnSp>
            <p:nvCxnSpPr>
              <p:cNvPr id="79" name="Google Shape;79;p7"/>
              <p:cNvCxnSpPr/>
              <p:nvPr/>
            </p:nvCxnSpPr>
            <p:spPr>
              <a:xfrm rot="10800000">
                <a:off x="8800950" y="-18025"/>
                <a:ext cx="0" cy="461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 rot="10800000">
                <a:off x="8800938" y="4590975"/>
                <a:ext cx="0" cy="55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>
              <a:off x="-6303" y="251525"/>
              <a:ext cx="917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 flipH="1">
            <a:off x="1926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 flipH="1" rot="-5400000">
            <a:off x="162316" y="2435865"/>
            <a:ext cx="394125" cy="271746"/>
            <a:chOff x="215225" y="4734875"/>
            <a:chExt cx="394125" cy="271800"/>
          </a:xfrm>
        </p:grpSpPr>
        <p:sp>
          <p:nvSpPr>
            <p:cNvPr id="87" name="Google Shape;87;p8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973" y="-8375"/>
            <a:ext cx="9143739" cy="5152800"/>
            <a:chOff x="973" y="-8375"/>
            <a:chExt cx="9143739" cy="5152800"/>
          </a:xfrm>
        </p:grpSpPr>
        <p:cxnSp>
          <p:nvCxnSpPr>
            <p:cNvPr id="90" name="Google Shape;90;p8"/>
            <p:cNvCxnSpPr/>
            <p:nvPr/>
          </p:nvCxnSpPr>
          <p:spPr>
            <a:xfrm rot="10800000">
              <a:off x="700912" y="4890750"/>
              <a:ext cx="844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8"/>
            <p:cNvCxnSpPr/>
            <p:nvPr/>
          </p:nvCxnSpPr>
          <p:spPr>
            <a:xfrm rot="10800000">
              <a:off x="973" y="4890750"/>
              <a:ext cx="71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8800950" y="-8375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9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4374800" y="123825"/>
            <a:ext cx="394125" cy="271800"/>
            <a:chOff x="215225" y="4734875"/>
            <a:chExt cx="394125" cy="271800"/>
          </a:xfrm>
        </p:grpSpPr>
        <p:sp>
          <p:nvSpPr>
            <p:cNvPr id="99" name="Google Shape;99;p9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9"/>
          <p:cNvGrpSpPr/>
          <p:nvPr/>
        </p:nvGrpSpPr>
        <p:grpSpPr>
          <a:xfrm>
            <a:off x="0" y="-11550"/>
            <a:ext cx="9151800" cy="5156975"/>
            <a:chOff x="0" y="-11550"/>
            <a:chExt cx="9151800" cy="5156975"/>
          </a:xfrm>
        </p:grpSpPr>
        <p:cxnSp>
          <p:nvCxnSpPr>
            <p:cNvPr id="102" name="Google Shape;102;p9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" name="Google Shape;103;p9"/>
            <p:cNvGrpSpPr/>
            <p:nvPr/>
          </p:nvGrpSpPr>
          <p:grpSpPr>
            <a:xfrm>
              <a:off x="343300" y="-11550"/>
              <a:ext cx="0" cy="5156975"/>
              <a:chOff x="343300" y="-11550"/>
              <a:chExt cx="0" cy="5156975"/>
            </a:xfrm>
          </p:grpSpPr>
          <p:cxnSp>
            <p:nvCxnSpPr>
              <p:cNvPr id="104" name="Google Shape;104;p9"/>
              <p:cNvCxnSpPr/>
              <p:nvPr/>
            </p:nvCxnSpPr>
            <p:spPr>
              <a:xfrm rot="10800000">
                <a:off x="343300" y="533225"/>
                <a:ext cx="0" cy="461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 rot="10800000">
                <a:off x="343300" y="-11550"/>
                <a:ext cx="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skincancer.org/blog/defining-skin-cancer/" TargetMode="External"/><Relationship Id="rId4" Type="http://schemas.openxmlformats.org/officeDocument/2006/relationships/hyperlink" Target="https://www.skincancer.org/skin-cancer-information/" TargetMode="External"/><Relationship Id="rId5" Type="http://schemas.openxmlformats.org/officeDocument/2006/relationships/hyperlink" Target="https://kaggle.com/competitions/isic-2024-challenge" TargetMode="External"/><Relationship Id="rId6" Type="http://schemas.openxmlformats.org/officeDocument/2006/relationships/hyperlink" Target="https://www.statstest.com/simple-logistic-regression/" TargetMode="External"/><Relationship Id="rId7" Type="http://schemas.openxmlformats.org/officeDocument/2006/relationships/hyperlink" Target="https://cdn.educba.com/academy/wp-content/uploads/2021/08/Random-Forest-vs-XGBoost-1.jpg" TargetMode="External"/><Relationship Id="rId8" Type="http://schemas.openxmlformats.org/officeDocument/2006/relationships/hyperlink" Target="https://saturncloud.io/blog/a-comprehensive-guide-to-convolutional-neural-networks-the-eli5-way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ctrTitle"/>
          </p:nvPr>
        </p:nvSpPr>
        <p:spPr>
          <a:xfrm>
            <a:off x="1446450" y="1857430"/>
            <a:ext cx="6251100" cy="15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Skin Cancer Detection with 3D-TBP</a:t>
            </a:r>
            <a:endParaRPr sz="4700"/>
          </a:p>
        </p:txBody>
      </p:sp>
      <p:sp>
        <p:nvSpPr>
          <p:cNvPr id="334" name="Google Shape;334;p27"/>
          <p:cNvSpPr txBox="1"/>
          <p:nvPr>
            <p:ph idx="1" type="subTitle"/>
          </p:nvPr>
        </p:nvSpPr>
        <p:spPr>
          <a:xfrm>
            <a:off x="3746000" y="4068725"/>
            <a:ext cx="4831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Matthew Huang, Justin Koida, and Joenna Yaya</a:t>
            </a:r>
            <a:endParaRPr sz="1500"/>
          </a:p>
        </p:txBody>
      </p:sp>
      <p:sp>
        <p:nvSpPr>
          <p:cNvPr id="335" name="Google Shape;335;p27"/>
          <p:cNvSpPr txBox="1"/>
          <p:nvPr/>
        </p:nvSpPr>
        <p:spPr>
          <a:xfrm>
            <a:off x="199100" y="105725"/>
            <a:ext cx="4548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Kaggle Competition: ISIC 2024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>
            <p:ph type="title"/>
          </p:nvPr>
        </p:nvSpPr>
        <p:spPr>
          <a:xfrm>
            <a:off x="720000" y="44115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Collinearity</a:t>
            </a:r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28400"/>
            <a:ext cx="4476749" cy="40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775" y="501412"/>
            <a:ext cx="3869174" cy="34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6"/>
          <p:cNvSpPr/>
          <p:nvPr/>
        </p:nvSpPr>
        <p:spPr>
          <a:xfrm>
            <a:off x="4513850" y="1862575"/>
            <a:ext cx="719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8518725" y="3920300"/>
            <a:ext cx="775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3b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0" y="4176575"/>
            <a:ext cx="775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3a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1319550" y="1883100"/>
            <a:ext cx="6504900" cy="13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Predicting from Meta-Data</a:t>
            </a:r>
            <a:endParaRPr sz="4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20" name="Google Shape;420;p38"/>
          <p:cNvSpPr txBox="1"/>
          <p:nvPr>
            <p:ph idx="1" type="body"/>
          </p:nvPr>
        </p:nvSpPr>
        <p:spPr>
          <a:xfrm>
            <a:off x="678050" y="1201400"/>
            <a:ext cx="3459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Logistic Regression class in PyTorch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Experimented with different loss functions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Implemented class balancing techniques</a:t>
            </a:r>
            <a:endParaRPr sz="1500"/>
          </a:p>
        </p:txBody>
      </p:sp>
      <p:pic>
        <p:nvPicPr>
          <p:cNvPr id="421" name="Google Shape;4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300" y="1560225"/>
            <a:ext cx="3625600" cy="26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 txBox="1"/>
          <p:nvPr/>
        </p:nvSpPr>
        <p:spPr>
          <a:xfrm>
            <a:off x="7350025" y="4272200"/>
            <a:ext cx="62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4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 and XGBoost</a:t>
            </a:r>
            <a:endParaRPr/>
          </a:p>
        </p:txBody>
      </p:sp>
      <p:pic>
        <p:nvPicPr>
          <p:cNvPr id="428" name="Google Shape;4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1343025"/>
            <a:ext cx="58293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9"/>
          <p:cNvSpPr txBox="1"/>
          <p:nvPr/>
        </p:nvSpPr>
        <p:spPr>
          <a:xfrm>
            <a:off x="7843775" y="4793400"/>
            <a:ext cx="723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5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>
            <p:ph type="title"/>
          </p:nvPr>
        </p:nvSpPr>
        <p:spPr>
          <a:xfrm>
            <a:off x="1319550" y="1883100"/>
            <a:ext cx="6504900" cy="13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Predicting from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1814550" y="600450"/>
            <a:ext cx="4711500" cy="1368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SimpleCNN()</a:t>
            </a:r>
            <a:endParaRPr/>
          </a:p>
        </p:txBody>
      </p:sp>
      <p:pic>
        <p:nvPicPr>
          <p:cNvPr id="440" name="Google Shape;4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9" y="2486025"/>
            <a:ext cx="7363625" cy="2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 txBox="1"/>
          <p:nvPr>
            <p:ph idx="1" type="subTitle"/>
          </p:nvPr>
        </p:nvSpPr>
        <p:spPr>
          <a:xfrm>
            <a:off x="349275" y="1290950"/>
            <a:ext cx="79398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Image→ </a:t>
            </a:r>
            <a:r>
              <a:rPr lang="en" sz="2100"/>
              <a:t>Convolution→ </a:t>
            </a:r>
            <a:r>
              <a:rPr lang="en" sz="1700"/>
              <a:t>Pool→ </a:t>
            </a:r>
            <a:r>
              <a:rPr lang="en" sz="1500"/>
              <a:t>Convolution</a:t>
            </a:r>
            <a:r>
              <a:rPr lang="en" sz="1500"/>
              <a:t>→ </a:t>
            </a:r>
            <a:r>
              <a:rPr lang="en" sz="1400"/>
              <a:t>Pool→ </a:t>
            </a:r>
            <a:r>
              <a:rPr lang="en"/>
              <a:t>FC  </a:t>
            </a:r>
            <a:r>
              <a:rPr lang="en" sz="1400"/>
              <a:t>→</a:t>
            </a:r>
            <a:r>
              <a:rPr lang="en" sz="1100"/>
              <a:t> (</a:t>
            </a:r>
            <a:r>
              <a:rPr b="1" lang="en" sz="1100"/>
              <a:t>Benign</a:t>
            </a:r>
            <a:r>
              <a:rPr lang="en" sz="1100"/>
              <a:t>, Malignant)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128x128											</a:t>
            </a:r>
            <a:r>
              <a:rPr lang="en" sz="1300"/>
              <a:t>	</a:t>
            </a:r>
            <a:r>
              <a:rPr lang="en" sz="1300"/>
              <a:t>	        2x1</a:t>
            </a:r>
            <a:endParaRPr sz="1300"/>
          </a:p>
        </p:txBody>
      </p:sp>
      <p:sp>
        <p:nvSpPr>
          <p:cNvPr id="442" name="Google Shape;442;p41"/>
          <p:cNvSpPr txBox="1"/>
          <p:nvPr/>
        </p:nvSpPr>
        <p:spPr>
          <a:xfrm>
            <a:off x="7914325" y="4793400"/>
            <a:ext cx="723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6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idx="1" type="subTitle"/>
          </p:nvPr>
        </p:nvSpPr>
        <p:spPr>
          <a:xfrm>
            <a:off x="5021550" y="893650"/>
            <a:ext cx="29346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18 layers, </a:t>
            </a:r>
            <a:r>
              <a:rPr lang="en" sz="1500"/>
              <a:t>11 million parameters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Additions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Batchnorm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Dropout Layers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500"/>
              <a:buChar char="-"/>
            </a:pPr>
            <a:r>
              <a:rPr b="1" lang="en" sz="1500">
                <a:solidFill>
                  <a:srgbClr val="85200C"/>
                </a:solidFill>
              </a:rPr>
              <a:t>Residual Connections</a:t>
            </a:r>
            <a:endParaRPr b="1" sz="1500">
              <a:solidFill>
                <a:srgbClr val="85200C"/>
              </a:solidFill>
            </a:endParaRPr>
          </a:p>
        </p:txBody>
      </p:sp>
      <p:sp>
        <p:nvSpPr>
          <p:cNvPr id="448" name="Google Shape;448;p42"/>
          <p:cNvSpPr txBox="1"/>
          <p:nvPr>
            <p:ph idx="2" type="subTitle"/>
          </p:nvPr>
        </p:nvSpPr>
        <p:spPr>
          <a:xfrm>
            <a:off x="1449675" y="893650"/>
            <a:ext cx="32634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12 layers, </a:t>
            </a:r>
            <a:r>
              <a:rPr lang="en" sz="1500"/>
              <a:t>17 million parameters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Additions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Batchnorm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Dropout layers</a:t>
            </a:r>
            <a:endParaRPr sz="1500"/>
          </a:p>
        </p:txBody>
      </p:sp>
      <p:sp>
        <p:nvSpPr>
          <p:cNvPr id="449" name="Google Shape;449;p42"/>
          <p:cNvSpPr txBox="1"/>
          <p:nvPr>
            <p:ph idx="3" type="subTitle"/>
          </p:nvPr>
        </p:nvSpPr>
        <p:spPr>
          <a:xfrm>
            <a:off x="1576375" y="3124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1919"/>
                </a:solidFill>
              </a:rPr>
              <a:t>Big</a:t>
            </a:r>
            <a:r>
              <a:rPr lang="en" sz="3000"/>
              <a:t>gerCNN()</a:t>
            </a:r>
            <a:endParaRPr/>
          </a:p>
        </p:txBody>
      </p:sp>
      <p:sp>
        <p:nvSpPr>
          <p:cNvPr id="450" name="Google Shape;450;p42"/>
          <p:cNvSpPr txBox="1"/>
          <p:nvPr>
            <p:ph idx="4" type="subTitle"/>
          </p:nvPr>
        </p:nvSpPr>
        <p:spPr>
          <a:xfrm>
            <a:off x="5450650" y="31245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5200C"/>
                </a:solidFill>
              </a:rPr>
              <a:t>Res</a:t>
            </a:r>
            <a:r>
              <a:rPr lang="en" sz="3000"/>
              <a:t>net18()</a:t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00" y="2571750"/>
            <a:ext cx="7056900" cy="23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/>
          <p:nvPr/>
        </p:nvSpPr>
        <p:spPr>
          <a:xfrm>
            <a:off x="3072450" y="2822186"/>
            <a:ext cx="3615975" cy="316100"/>
          </a:xfrm>
          <a:custGeom>
            <a:rect b="b" l="l" r="r" t="t"/>
            <a:pathLst>
              <a:path extrusionOk="0" h="12644" w="144639">
                <a:moveTo>
                  <a:pt x="0" y="9470"/>
                </a:moveTo>
                <a:cubicBezTo>
                  <a:pt x="6820" y="8000"/>
                  <a:pt x="27281" y="2003"/>
                  <a:pt x="40922" y="651"/>
                </a:cubicBezTo>
                <a:cubicBezTo>
                  <a:pt x="54563" y="-701"/>
                  <a:pt x="68204" y="474"/>
                  <a:pt x="81845" y="1356"/>
                </a:cubicBezTo>
                <a:cubicBezTo>
                  <a:pt x="95486" y="2238"/>
                  <a:pt x="112301" y="4061"/>
                  <a:pt x="122767" y="5942"/>
                </a:cubicBezTo>
                <a:cubicBezTo>
                  <a:pt x="133233" y="7824"/>
                  <a:pt x="140994" y="11528"/>
                  <a:pt x="144639" y="12645"/>
                </a:cubicBezTo>
              </a:path>
            </a:pathLst>
          </a:custGeom>
          <a:noFill/>
          <a:ln cap="flat" cmpd="sng" w="28575">
            <a:solidFill>
              <a:srgbClr val="85200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3" name="Google Shape;453;p42"/>
          <p:cNvSpPr/>
          <p:nvPr/>
        </p:nvSpPr>
        <p:spPr>
          <a:xfrm>
            <a:off x="4174875" y="2822175"/>
            <a:ext cx="151775" cy="810042"/>
          </a:xfrm>
          <a:custGeom>
            <a:rect b="b" l="l" r="r" t="t"/>
            <a:pathLst>
              <a:path extrusionOk="0" h="31045" w="6071">
                <a:moveTo>
                  <a:pt x="1764" y="0"/>
                </a:moveTo>
                <a:cubicBezTo>
                  <a:pt x="2470" y="1999"/>
                  <a:pt x="6292" y="6821"/>
                  <a:pt x="5998" y="11995"/>
                </a:cubicBezTo>
                <a:cubicBezTo>
                  <a:pt x="5704" y="17169"/>
                  <a:pt x="1000" y="27870"/>
                  <a:pt x="0" y="31045"/>
                </a:cubicBezTo>
              </a:path>
            </a:pathLst>
          </a:custGeom>
          <a:noFill/>
          <a:ln cap="flat" cmpd="sng" w="28575">
            <a:solidFill>
              <a:srgbClr val="85200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Google Shape;454;p42"/>
          <p:cNvSpPr/>
          <p:nvPr/>
        </p:nvSpPr>
        <p:spPr>
          <a:xfrm>
            <a:off x="4977450" y="2864900"/>
            <a:ext cx="114650" cy="926050"/>
          </a:xfrm>
          <a:custGeom>
            <a:rect b="b" l="l" r="r" t="t"/>
            <a:pathLst>
              <a:path extrusionOk="0" h="37042" w="4586">
                <a:moveTo>
                  <a:pt x="4586" y="0"/>
                </a:moveTo>
                <a:cubicBezTo>
                  <a:pt x="4292" y="3998"/>
                  <a:pt x="3586" y="17815"/>
                  <a:pt x="2822" y="23989"/>
                </a:cubicBezTo>
                <a:cubicBezTo>
                  <a:pt x="2058" y="30163"/>
                  <a:pt x="470" y="34867"/>
                  <a:pt x="0" y="37042"/>
                </a:cubicBezTo>
              </a:path>
            </a:pathLst>
          </a:custGeom>
          <a:noFill/>
          <a:ln cap="flat" cmpd="sng" w="28575">
            <a:solidFill>
              <a:srgbClr val="85200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Google Shape;455;p42"/>
          <p:cNvSpPr/>
          <p:nvPr/>
        </p:nvSpPr>
        <p:spPr>
          <a:xfrm>
            <a:off x="5718300" y="2917825"/>
            <a:ext cx="179675" cy="855475"/>
          </a:xfrm>
          <a:custGeom>
            <a:rect b="b" l="l" r="r" t="t"/>
            <a:pathLst>
              <a:path extrusionOk="0" h="34219" w="7187">
                <a:moveTo>
                  <a:pt x="0" y="0"/>
                </a:moveTo>
                <a:cubicBezTo>
                  <a:pt x="1176" y="3645"/>
                  <a:pt x="6526" y="16169"/>
                  <a:pt x="7055" y="21872"/>
                </a:cubicBezTo>
                <a:cubicBezTo>
                  <a:pt x="7584" y="27575"/>
                  <a:pt x="3822" y="32161"/>
                  <a:pt x="3175" y="34219"/>
                </a:cubicBezTo>
              </a:path>
            </a:pathLst>
          </a:custGeom>
          <a:noFill/>
          <a:ln cap="flat" cmpd="sng" w="28575">
            <a:solidFill>
              <a:srgbClr val="85200C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517150" y="400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Problem: </a:t>
            </a:r>
            <a:r>
              <a:rPr lang="en" sz="2500"/>
              <a:t>Data Imbalance</a:t>
            </a:r>
            <a:endParaRPr sz="2500"/>
          </a:p>
        </p:txBody>
      </p:sp>
      <p:sp>
        <p:nvSpPr>
          <p:cNvPr id="461" name="Google Shape;461;p43"/>
          <p:cNvSpPr txBox="1"/>
          <p:nvPr/>
        </p:nvSpPr>
        <p:spPr>
          <a:xfrm>
            <a:off x="4742450" y="1231400"/>
            <a:ext cx="32514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74E13"/>
                </a:solidFill>
                <a:latin typeface="Arimo"/>
                <a:ea typeface="Arimo"/>
                <a:cs typeface="Arimo"/>
                <a:sym typeface="Arimo"/>
              </a:rPr>
              <a:t>Benign</a:t>
            </a:r>
            <a:r>
              <a:rPr b="1" lang="en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b="1" lang="en" sz="2000">
                <a:solidFill>
                  <a:srgbClr val="660000"/>
                </a:solidFill>
                <a:latin typeface="Arimo"/>
                <a:ea typeface="Arimo"/>
                <a:cs typeface="Arimo"/>
                <a:sym typeface="Arimo"/>
              </a:rPr>
              <a:t>Malignant</a:t>
            </a:r>
            <a:r>
              <a:rPr b="1" lang="en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ratio is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~</a:t>
            </a:r>
            <a:r>
              <a:rPr b="1" lang="en" sz="1900">
                <a:solidFill>
                  <a:srgbClr val="274E13"/>
                </a:solidFill>
                <a:latin typeface="Arimo"/>
                <a:ea typeface="Arimo"/>
                <a:cs typeface="Arimo"/>
                <a:sym typeface="Arimo"/>
              </a:rPr>
              <a:t>1000</a:t>
            </a:r>
            <a:r>
              <a:rPr b="1" lang="en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b="1" lang="en" sz="1900">
                <a:solidFill>
                  <a:srgbClr val="66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b="1" sz="1900">
              <a:solidFill>
                <a:srgbClr val="66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4742450" y="2371350"/>
            <a:ext cx="325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 prevent models from only predicting Benign, during training we tried </a:t>
            </a: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weighing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loss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increase penalty for missing Malignant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sampling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oversample Malignant, undersample Benign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00" y="1118500"/>
            <a:ext cx="4180147" cy="33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1202725" y="4495650"/>
            <a:ext cx="2328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Weighted Sampling is much more stable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720000" y="4394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Problem: No Downward Trend</a:t>
            </a:r>
            <a:endParaRPr sz="2500"/>
          </a:p>
        </p:txBody>
      </p:sp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845" y="1575470"/>
            <a:ext cx="3406424" cy="2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025" y="0"/>
            <a:ext cx="3460524" cy="2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81654"/>
            <a:ext cx="3460524" cy="27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Not Great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2201850" y="2047449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46"/>
          <p:cNvGraphicFramePr/>
          <p:nvPr/>
        </p:nvGraphicFramePr>
        <p:xfrm>
          <a:off x="592188" y="57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{F7BF37DE-F1D2-4263-BC60-3AF04E502230}</a:tableStyleId>
              </a:tblPr>
              <a:tblGrid>
                <a:gridCol w="1111600"/>
                <a:gridCol w="1111600"/>
                <a:gridCol w="1111600"/>
                <a:gridCol w="1111600"/>
                <a:gridCol w="1111600"/>
                <a:gridCol w="1111600"/>
                <a:gridCol w="1111600"/>
              </a:tblGrid>
              <a:tr h="65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Logistic Regression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Random Forest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XGBoost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SimpleCNN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BiggerCNN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Resnet18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8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Unweighted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Weighted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0.25%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89%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18%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2%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64%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Weighted Sampling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0.25%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68%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3.9%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11%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P: 8%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R: 2.67%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3" name="Google Shape;483;p46"/>
          <p:cNvSpPr txBox="1"/>
          <p:nvPr/>
        </p:nvSpPr>
        <p:spPr>
          <a:xfrm>
            <a:off x="487500" y="3838700"/>
            <a:ext cx="37548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Precision of </a:t>
            </a:r>
            <a:r>
              <a:rPr b="1"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Malignant</a:t>
            </a: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Class, the proportion of predicted malignants which are actually malignant.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4405650" y="3838700"/>
            <a:ext cx="37548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Recall of the </a:t>
            </a:r>
            <a:r>
              <a:rPr b="1"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Malignant</a:t>
            </a: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Class, the proportion of true malignant cases found.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5" name="Google Shape;485;p46"/>
          <p:cNvSpPr txBox="1"/>
          <p:nvPr>
            <p:ph type="title"/>
          </p:nvPr>
        </p:nvSpPr>
        <p:spPr>
          <a:xfrm>
            <a:off x="319725" y="507563"/>
            <a:ext cx="15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/>
          <p:nvPr>
            <p:ph type="ctrTitle"/>
          </p:nvPr>
        </p:nvSpPr>
        <p:spPr>
          <a:xfrm>
            <a:off x="4899800" y="1573950"/>
            <a:ext cx="3513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>
            <p:ph type="title"/>
          </p:nvPr>
        </p:nvSpPr>
        <p:spPr>
          <a:xfrm>
            <a:off x="393700" y="145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References</a:t>
            </a:r>
            <a:endParaRPr sz="2600"/>
          </a:p>
        </p:txBody>
      </p:sp>
      <p:sp>
        <p:nvSpPr>
          <p:cNvPr id="496" name="Google Shape;496;p48"/>
          <p:cNvSpPr txBox="1"/>
          <p:nvPr>
            <p:ph idx="1" type="body"/>
          </p:nvPr>
        </p:nvSpPr>
        <p:spPr>
          <a:xfrm>
            <a:off x="393700" y="632125"/>
            <a:ext cx="7704000" cy="4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 The Skin Cancer Foundation (2024, February 1).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Skin Cancer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Skin Cancer Foundation. </a:t>
            </a:r>
            <a:r>
              <a:rPr lang="en" sz="1000" u="sng">
                <a:latin typeface="Arial"/>
                <a:ea typeface="Arial"/>
                <a:cs typeface="Arial"/>
                <a:sym typeface="Arial"/>
                <a:hlinkClick r:id="rId3"/>
              </a:rPr>
              <a:t>https://www.skincancer.org/blog/defining-skin-cancer/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 The Skin Cancer Foundation. (2024 July).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Skin Cancer 101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Skin Cancer Foundation.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https://www.skincancer.org/skin-cancer-information/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 Nicholas Kurtansky, Veronica Rotemberg, Maura Gillis, Kivanc Kose, Walter Reade, Ashley Chow. (2024).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ISIC 2024 - Skin Cancer Detection with 3D-TBP.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Kaggle. </a:t>
            </a:r>
            <a:r>
              <a:rPr lang="en" sz="1000" u="sng">
                <a:latin typeface="Arial"/>
                <a:ea typeface="Arial"/>
                <a:cs typeface="Arial"/>
                <a:sym typeface="Arial"/>
                <a:hlinkClick r:id="rId5"/>
              </a:rPr>
              <a:t>https://kaggle.com/competitions/isic-2024-challenge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(Fig. 1) Kurtansky, et all. (2024). The SLICE-3D dataset: 400,000 skin lesion image crops extracted from 3D TBP for skin cancer detection. Scientific Data. 11. 10.1038/s41597-024-03743-w.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(Fig. 4) Simple Logistic Regression [Image]. (n.d.). In *Statstest.com*. Retrieved from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https://www.statstest.com/simple-logistic-regression/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(Fig. 5) Random Forest vs XGBoost [Image]. (2021, August). In *EDUCBA*. Retrieved from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https://cdn.educba.com/academy/wp-content/uploads/2021/08/Random-Forest-vs-XGBoost-1.jpg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(Fig. 6) A Guide to Convolutional Neural Networks — the ELI5 way | Saturn Cloud Blog. (2023, November 20).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https://saturncloud.io/blog/a-comprehensive-guide-to-convolutional-neural-networks-the-eli5-way/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 Cancer</a:t>
            </a:r>
            <a:endParaRPr/>
          </a:p>
        </p:txBody>
      </p:sp>
      <p:sp>
        <p:nvSpPr>
          <p:cNvPr id="346" name="Google Shape;346;p29"/>
          <p:cNvSpPr txBox="1"/>
          <p:nvPr>
            <p:ph idx="1" type="body"/>
          </p:nvPr>
        </p:nvSpPr>
        <p:spPr>
          <a:xfrm>
            <a:off x="654650" y="131122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Major Types:</a:t>
            </a:r>
            <a:endParaRPr sz="1400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Basal Cell Carcinoma</a:t>
            </a:r>
            <a:endParaRPr sz="1300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Squamous</a:t>
            </a:r>
            <a:r>
              <a:rPr lang="en" sz="1300"/>
              <a:t> Cell Carcinoma, </a:t>
            </a:r>
            <a:endParaRPr sz="1300"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00"/>
              <a:t>Melanoma </a:t>
            </a:r>
            <a:r>
              <a:rPr lang="en" sz="900"/>
              <a:t>(1)</a:t>
            </a:r>
            <a:endParaRPr sz="9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Caused by UV rays from the sun/tanning beds </a:t>
            </a:r>
            <a:r>
              <a:rPr lang="en" sz="900"/>
              <a:t>(1)</a:t>
            </a:r>
            <a:endParaRPr sz="14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400"/>
              <a:t>Skin Lesions</a:t>
            </a:r>
            <a:r>
              <a:rPr lang="en" sz="1400"/>
              <a:t> are areas of skin that look different from surrounding skin. They </a:t>
            </a:r>
            <a:r>
              <a:rPr lang="en" sz="1400"/>
              <a:t>are either </a:t>
            </a:r>
            <a:r>
              <a:rPr b="1" lang="en" sz="1400"/>
              <a:t>b</a:t>
            </a:r>
            <a:r>
              <a:rPr b="1" lang="en" sz="1400"/>
              <a:t>enign </a:t>
            </a:r>
            <a:r>
              <a:rPr lang="en" sz="1400"/>
              <a:t>(non-cancerous) or </a:t>
            </a:r>
            <a:r>
              <a:rPr b="1" lang="en" sz="1400"/>
              <a:t>malignant </a:t>
            </a:r>
            <a:r>
              <a:rPr lang="en" sz="1400"/>
              <a:t>(cancerous). </a:t>
            </a:r>
            <a:r>
              <a:rPr lang="en" sz="900"/>
              <a:t>(2)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and Skin Cancer Diagnosis</a:t>
            </a:r>
            <a:endParaRPr/>
          </a:p>
        </p:txBody>
      </p:sp>
      <p:sp>
        <p:nvSpPr>
          <p:cNvPr id="352" name="Google Shape;352;p30"/>
          <p:cNvSpPr txBox="1"/>
          <p:nvPr>
            <p:ph idx="1" type="body"/>
          </p:nvPr>
        </p:nvSpPr>
        <p:spPr>
          <a:xfrm>
            <a:off x="508350" y="1037200"/>
            <a:ext cx="7915800" cy="3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Kaggle competition via </a:t>
            </a:r>
            <a:r>
              <a:rPr lang="en" sz="1800"/>
              <a:t>ISIC: International Skin Imaging Collaboration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data was provided to us?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.jpeg Images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.csv Sheets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■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target: 0 for benign, 1 malignant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■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meta-info on lesion size, symmetry, color data, body location, etc.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 Classify skin lesions as benign or malignant.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type="title"/>
          </p:nvPr>
        </p:nvSpPr>
        <p:spPr>
          <a:xfrm>
            <a:off x="2977425" y="826025"/>
            <a:ext cx="24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</a:t>
            </a:r>
            <a:endParaRPr/>
          </a:p>
        </p:txBody>
      </p:sp>
      <p:sp>
        <p:nvSpPr>
          <p:cNvPr id="358" name="Google Shape;358;p31"/>
          <p:cNvSpPr txBox="1"/>
          <p:nvPr>
            <p:ph idx="1" type="body"/>
          </p:nvPr>
        </p:nvSpPr>
        <p:spPr>
          <a:xfrm>
            <a:off x="1651350" y="1869975"/>
            <a:ext cx="52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simple CNNs, train and evaluate them with the competition data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competitors’ submissions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different models and methods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/>
        </p:nvSpPr>
        <p:spPr>
          <a:xfrm>
            <a:off x="2590125" y="2873475"/>
            <a:ext cx="4108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4" name="Google Shape;364;p32"/>
          <p:cNvSpPr txBox="1"/>
          <p:nvPr>
            <p:ph type="title"/>
          </p:nvPr>
        </p:nvSpPr>
        <p:spPr>
          <a:xfrm>
            <a:off x="1826325" y="2097050"/>
            <a:ext cx="5636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idx="4294967295" type="subTitle"/>
          </p:nvPr>
        </p:nvSpPr>
        <p:spPr>
          <a:xfrm>
            <a:off x="862325" y="1466650"/>
            <a:ext cx="2596200" cy="28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Over </a:t>
            </a:r>
            <a:r>
              <a:rPr lang="en" sz="1700">
                <a:solidFill>
                  <a:srgbClr val="666666"/>
                </a:solidFill>
              </a:rPr>
              <a:t>400,000 images of skin lesions extracted from 3D Total Body Picture (TBP).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Contributed by members of the International Skin Imaging Collaboration (ISIC).</a:t>
            </a:r>
            <a:endParaRPr sz="1600"/>
          </a:p>
        </p:txBody>
      </p:sp>
      <p:pic>
        <p:nvPicPr>
          <p:cNvPr id="370" name="Google Shape;3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400" y="1320963"/>
            <a:ext cx="5224874" cy="3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3"/>
          <p:cNvSpPr txBox="1"/>
          <p:nvPr>
            <p:ph type="title"/>
          </p:nvPr>
        </p:nvSpPr>
        <p:spPr>
          <a:xfrm>
            <a:off x="976525" y="378825"/>
            <a:ext cx="5636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SLICE-3d Dataset</a:t>
            </a:r>
            <a:endParaRPr/>
          </a:p>
        </p:txBody>
      </p:sp>
      <p:sp>
        <p:nvSpPr>
          <p:cNvPr id="372" name="Google Shape;372;p33"/>
          <p:cNvSpPr txBox="1"/>
          <p:nvPr/>
        </p:nvSpPr>
        <p:spPr>
          <a:xfrm>
            <a:off x="8034075" y="4500425"/>
            <a:ext cx="775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1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/>
          <p:nvPr/>
        </p:nvSpPr>
        <p:spPr>
          <a:xfrm>
            <a:off x="5554925" y="1174225"/>
            <a:ext cx="2586600" cy="262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8" name="Google Shape;378;p34"/>
          <p:cNvSpPr txBox="1"/>
          <p:nvPr>
            <p:ph type="title"/>
          </p:nvPr>
        </p:nvSpPr>
        <p:spPr>
          <a:xfrm>
            <a:off x="938100" y="410875"/>
            <a:ext cx="3852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Image </a:t>
            </a:r>
            <a:r>
              <a:rPr lang="en" sz="2700"/>
              <a:t>Data</a:t>
            </a:r>
            <a:endParaRPr sz="2700"/>
          </a:p>
        </p:txBody>
      </p:sp>
      <p:sp>
        <p:nvSpPr>
          <p:cNvPr id="379" name="Google Shape;379;p34"/>
          <p:cNvSpPr txBox="1"/>
          <p:nvPr>
            <p:ph idx="1" type="body"/>
          </p:nvPr>
        </p:nvSpPr>
        <p:spPr>
          <a:xfrm>
            <a:off x="5801075" y="410875"/>
            <a:ext cx="20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M Serif Text"/>
                <a:ea typeface="DM Serif Text"/>
                <a:cs typeface="DM Serif Text"/>
                <a:sym typeface="DM Serif Text"/>
              </a:rPr>
              <a:t>Meta-</a:t>
            </a:r>
            <a:r>
              <a:rPr lang="en" sz="2700">
                <a:latin typeface="DM Serif Text"/>
                <a:ea typeface="DM Serif Text"/>
                <a:cs typeface="DM Serif Text"/>
                <a:sym typeface="DM Serif Text"/>
              </a:rPr>
              <a:t>Data</a:t>
            </a:r>
            <a:endParaRPr sz="2700">
              <a:latin typeface="DM Serif Text"/>
              <a:ea typeface="DM Serif Text"/>
              <a:cs typeface="DM Serif Text"/>
              <a:sym typeface="DM Serif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380" name="Google Shape;380;p34"/>
          <p:cNvPicPr preferRelativeResize="0"/>
          <p:nvPr/>
        </p:nvPicPr>
        <p:blipFill rotWithShape="1">
          <a:blip r:embed="rId3">
            <a:alphaModFix/>
          </a:blip>
          <a:srcRect b="0" l="0" r="3484" t="0"/>
          <a:stretch/>
        </p:blipFill>
        <p:spPr>
          <a:xfrm>
            <a:off x="834600" y="2612040"/>
            <a:ext cx="1616154" cy="170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300" y="1099863"/>
            <a:ext cx="1616154" cy="16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2695" y="2663883"/>
            <a:ext cx="1623995" cy="160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7305" y="1099873"/>
            <a:ext cx="1623995" cy="162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5669225" y="1315900"/>
            <a:ext cx="2358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Corresponding </a:t>
            </a: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Features:</a:t>
            </a:r>
            <a:endParaRPr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Patient age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Lesion area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Body Location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Etc.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85" name="Google Shape;385;p34"/>
          <p:cNvCxnSpPr>
            <a:endCxn id="383" idx="3"/>
          </p:cNvCxnSpPr>
          <p:nvPr/>
        </p:nvCxnSpPr>
        <p:spPr>
          <a:xfrm rot="10800000">
            <a:off x="4971300" y="1913505"/>
            <a:ext cx="980700" cy="432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4"/>
          <p:cNvCxnSpPr>
            <a:endCxn id="383" idx="3"/>
          </p:cNvCxnSpPr>
          <p:nvPr/>
        </p:nvCxnSpPr>
        <p:spPr>
          <a:xfrm rot="10800000">
            <a:off x="4971300" y="1913505"/>
            <a:ext cx="980700" cy="5157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4"/>
          <p:cNvCxnSpPr>
            <a:endCxn id="383" idx="3"/>
          </p:cNvCxnSpPr>
          <p:nvPr/>
        </p:nvCxnSpPr>
        <p:spPr>
          <a:xfrm rot="10800000">
            <a:off x="4971300" y="1913505"/>
            <a:ext cx="980700" cy="9576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4"/>
          <p:cNvCxnSpPr>
            <a:endCxn id="383" idx="3"/>
          </p:cNvCxnSpPr>
          <p:nvPr/>
        </p:nvCxnSpPr>
        <p:spPr>
          <a:xfrm rot="10800000">
            <a:off x="4971300" y="1913505"/>
            <a:ext cx="972000" cy="1418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4"/>
          <p:cNvCxnSpPr/>
          <p:nvPr/>
        </p:nvCxnSpPr>
        <p:spPr>
          <a:xfrm flipH="1">
            <a:off x="4560250" y="1956850"/>
            <a:ext cx="1391700" cy="13746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34"/>
          <p:cNvCxnSpPr/>
          <p:nvPr/>
        </p:nvCxnSpPr>
        <p:spPr>
          <a:xfrm flipH="1">
            <a:off x="4560375" y="2414425"/>
            <a:ext cx="1354200" cy="917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4"/>
          <p:cNvCxnSpPr/>
          <p:nvPr/>
        </p:nvCxnSpPr>
        <p:spPr>
          <a:xfrm flipH="1">
            <a:off x="4560475" y="2890675"/>
            <a:ext cx="1372800" cy="4410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4"/>
          <p:cNvCxnSpPr/>
          <p:nvPr/>
        </p:nvCxnSpPr>
        <p:spPr>
          <a:xfrm flipH="1">
            <a:off x="4560375" y="3329575"/>
            <a:ext cx="1354200" cy="2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4"/>
          <p:cNvSpPr txBox="1"/>
          <p:nvPr/>
        </p:nvSpPr>
        <p:spPr>
          <a:xfrm>
            <a:off x="0" y="4269050"/>
            <a:ext cx="894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Arimo"/>
                <a:ea typeface="Arimo"/>
                <a:cs typeface="Arimo"/>
                <a:sym typeface="Arimo"/>
              </a:rPr>
              <a:t>Fig. 2a-c</a:t>
            </a:r>
            <a:endParaRPr sz="1200">
              <a:solidFill>
                <a:srgbClr val="99999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720000" y="977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for Meta-Data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2176050" y="1867850"/>
            <a:ext cx="47919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Filling Missing Values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Dropping detrimental features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Normalizing Quantitative Data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One Hot Encoding</a:t>
            </a: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Categorical Data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and Clean Case Report by Slidesgo">
  <a:themeElements>
    <a:clrScheme name="Simple Light">
      <a:dk1>
        <a:srgbClr val="092F53"/>
      </a:dk1>
      <a:lt1>
        <a:srgbClr val="EBEBE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F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